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0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52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6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31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1623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08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826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483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028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948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6/20/2016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57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6/20/2016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338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5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05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06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90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5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3858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635361"/>
          </a:xfrm>
        </p:spPr>
        <p:txBody>
          <a:bodyPr/>
          <a:lstStyle/>
          <a:p>
            <a:pPr algn="ctr"/>
            <a:r>
              <a:rPr lang="es-ES" sz="4400" dirty="0">
                <a:solidFill>
                  <a:srgbClr val="FFFF00"/>
                </a:solidFill>
                <a:latin typeface="Cooper Black" pitchFamily="18" charset="0"/>
              </a:rPr>
              <a:t>Unidad Educativa</a:t>
            </a:r>
            <a:br>
              <a:rPr lang="es-ES" sz="4400" dirty="0">
                <a:solidFill>
                  <a:srgbClr val="FFFF00"/>
                </a:solidFill>
                <a:latin typeface="Cooper Black" pitchFamily="18" charset="0"/>
              </a:rPr>
            </a:br>
            <a:r>
              <a:rPr lang="es-ES" sz="4400" dirty="0">
                <a:solidFill>
                  <a:srgbClr val="FFFF00"/>
                </a:solidFill>
                <a:latin typeface="Cooper Black" pitchFamily="18" charset="0"/>
              </a:rPr>
              <a:t>     </a:t>
            </a:r>
            <a:r>
              <a:rPr lang="es-ES" sz="4400" dirty="0">
                <a:solidFill>
                  <a:srgbClr val="FFFF00"/>
                </a:solidFill>
              </a:rPr>
              <a:t>“</a:t>
            </a:r>
            <a:r>
              <a:rPr lang="es-ES" sz="4400" dirty="0">
                <a:solidFill>
                  <a:srgbClr val="FFFF00"/>
                </a:solidFill>
                <a:latin typeface="Cooper Black" pitchFamily="18" charset="0"/>
              </a:rPr>
              <a:t>Rafael Vásconez Gómez</a:t>
            </a:r>
            <a:r>
              <a:rPr lang="es-ES" sz="4400" dirty="0">
                <a:solidFill>
                  <a:srgbClr val="FFFF00"/>
                </a:solidFill>
              </a:rPr>
              <a:t>”</a:t>
            </a:r>
            <a:r>
              <a:rPr lang="es-ES" sz="4400" dirty="0">
                <a:solidFill>
                  <a:srgbClr val="FFFF00"/>
                </a:solidFill>
                <a:latin typeface="Cooper Black" pitchFamily="18" charset="0"/>
              </a:rPr>
              <a:t> </a:t>
            </a:r>
            <a:r>
              <a:rPr lang="es-ES" sz="4400" dirty="0">
                <a:solidFill>
                  <a:schemeClr val="accent1">
                    <a:lumMod val="75000"/>
                  </a:schemeClr>
                </a:solidFill>
                <a:latin typeface="Cooper Black" pitchFamily="18" charset="0"/>
              </a:rPr>
              <a:t/>
            </a:r>
            <a:br>
              <a:rPr lang="es-ES" sz="4400" dirty="0">
                <a:solidFill>
                  <a:schemeClr val="accent1">
                    <a:lumMod val="75000"/>
                  </a:schemeClr>
                </a:solidFill>
                <a:latin typeface="Cooper Black" pitchFamily="18" charset="0"/>
              </a:rPr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2088078"/>
            <a:ext cx="10085852" cy="4769922"/>
          </a:xfrm>
        </p:spPr>
        <p:txBody>
          <a:bodyPr numCol="1"/>
          <a:lstStyle/>
          <a:p>
            <a:pPr marL="0" indent="0" algn="ctr">
              <a:buNone/>
            </a:pPr>
            <a:r>
              <a:rPr lang="es-ES" sz="2400" dirty="0" smtClean="0">
                <a:solidFill>
                  <a:srgbClr val="00B0F0"/>
                </a:solidFill>
                <a:latin typeface="Elephant" pitchFamily="18" charset="0"/>
              </a:rPr>
              <a:t>Objetivos Organizacionales</a:t>
            </a:r>
          </a:p>
          <a:p>
            <a:pPr marL="0" indent="0">
              <a:buNone/>
            </a:pPr>
            <a:endParaRPr lang="es-ES" sz="2400" dirty="0">
              <a:solidFill>
                <a:srgbClr val="00FF00"/>
              </a:solidFill>
              <a:latin typeface="Elephant" pitchFamily="18" charset="0"/>
            </a:endParaRPr>
          </a:p>
          <a:p>
            <a:pPr marL="0" indent="0">
              <a:buNone/>
            </a:pPr>
            <a:r>
              <a:rPr lang="es-ES" sz="2400" dirty="0" smtClean="0">
                <a:solidFill>
                  <a:srgbClr val="00FF00"/>
                </a:solidFill>
                <a:latin typeface="Elephant" pitchFamily="18" charset="0"/>
              </a:rPr>
              <a:t>Integrantes </a:t>
            </a:r>
            <a:r>
              <a:rPr lang="es-ES" sz="2400" dirty="0" smtClean="0">
                <a:solidFill>
                  <a:srgbClr val="7030A0"/>
                </a:solidFill>
                <a:latin typeface="Elephant" pitchFamily="18" charset="0"/>
              </a:rPr>
              <a:t>                                                    </a:t>
            </a:r>
            <a:r>
              <a:rPr lang="es-ES" sz="2400" dirty="0" smtClean="0">
                <a:solidFill>
                  <a:srgbClr val="00FF00"/>
                </a:solidFill>
                <a:latin typeface="Elephant" pitchFamily="18" charset="0"/>
              </a:rPr>
              <a:t>Curso:</a:t>
            </a:r>
          </a:p>
          <a:p>
            <a:pPr marL="0" indent="0">
              <a:buNone/>
            </a:pPr>
            <a:r>
              <a:rPr lang="es-ES" sz="2400" dirty="0">
                <a:solidFill>
                  <a:schemeClr val="bg1"/>
                </a:solidFill>
                <a:latin typeface="Elephant" pitchFamily="18" charset="0"/>
              </a:rPr>
              <a:t> </a:t>
            </a:r>
            <a:r>
              <a:rPr lang="es-ES" sz="2400" dirty="0" smtClean="0">
                <a:solidFill>
                  <a:schemeClr val="bg1"/>
                </a:solidFill>
                <a:latin typeface="Elephant" pitchFamily="18" charset="0"/>
              </a:rPr>
              <a:t>                                                                            </a:t>
            </a:r>
            <a:r>
              <a:rPr lang="es-ES" dirty="0">
                <a:solidFill>
                  <a:schemeClr val="bg1"/>
                </a:solidFill>
                <a:latin typeface="Elephant" pitchFamily="18" charset="0"/>
              </a:rPr>
              <a:t>Primero B.I.</a:t>
            </a:r>
          </a:p>
          <a:p>
            <a:r>
              <a:rPr lang="es-ES" dirty="0" smtClean="0">
                <a:solidFill>
                  <a:schemeClr val="bg1"/>
                </a:solidFill>
                <a:latin typeface="Elephant" pitchFamily="18" charset="0"/>
              </a:rPr>
              <a:t>Ayala Alisson. </a:t>
            </a:r>
          </a:p>
          <a:p>
            <a:r>
              <a:rPr lang="es-ES" dirty="0" err="1" smtClean="0">
                <a:solidFill>
                  <a:schemeClr val="bg1"/>
                </a:solidFill>
                <a:latin typeface="Elephant" pitchFamily="18" charset="0"/>
              </a:rPr>
              <a:t>ChusinRoddy</a:t>
            </a:r>
            <a:r>
              <a:rPr lang="es-ES" dirty="0" smtClean="0">
                <a:solidFill>
                  <a:schemeClr val="bg1"/>
                </a:solidFill>
                <a:latin typeface="Elephant" pitchFamily="18" charset="0"/>
              </a:rPr>
              <a:t> 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phant" pitchFamily="18" charset="0"/>
              </a:rPr>
              <a:t>                                                             </a:t>
            </a:r>
            <a:r>
              <a:rPr lang="es-ES" dirty="0" smtClean="0">
                <a:solidFill>
                  <a:srgbClr val="00FF00"/>
                </a:solidFill>
                <a:latin typeface="Elephant" pitchFamily="18" charset="0"/>
              </a:rPr>
              <a:t>Docente</a:t>
            </a:r>
            <a:r>
              <a:rPr lang="es-ES" dirty="0">
                <a:solidFill>
                  <a:srgbClr val="00FF00"/>
                </a:solidFill>
                <a:latin typeface="Elephant" pitchFamily="18" charset="0"/>
              </a:rPr>
              <a:t>: </a:t>
            </a:r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  <a:latin typeface="Elephant" pitchFamily="18" charset="0"/>
            </a:endParaRPr>
          </a:p>
          <a:p>
            <a:r>
              <a:rPr lang="es-ES" dirty="0" err="1" smtClean="0">
                <a:solidFill>
                  <a:schemeClr val="bg1"/>
                </a:solidFill>
                <a:latin typeface="Elephant" pitchFamily="18" charset="0"/>
              </a:rPr>
              <a:t>Chitalogro</a:t>
            </a:r>
            <a:r>
              <a:rPr lang="es-ES" dirty="0" smtClean="0">
                <a:solidFill>
                  <a:schemeClr val="bg1"/>
                </a:solidFill>
                <a:latin typeface="Elephant" pitchFamily="18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Elephant" pitchFamily="18" charset="0"/>
              </a:rPr>
              <a:t>Yomaira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phant" pitchFamily="18" charset="0"/>
              </a:rPr>
              <a:t>                                        </a:t>
            </a:r>
            <a:r>
              <a:rPr lang="es-ES" dirty="0">
                <a:solidFill>
                  <a:schemeClr val="bg1"/>
                </a:solidFill>
                <a:latin typeface="Elephant" pitchFamily="18" charset="0"/>
              </a:rPr>
              <a:t>Ing. Magaly Enríquez</a:t>
            </a:r>
          </a:p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phant" pitchFamily="18" charset="0"/>
              </a:rPr>
              <a:t> </a:t>
            </a:r>
            <a:r>
              <a:rPr lang="es-ES" dirty="0" smtClean="0">
                <a:solidFill>
                  <a:schemeClr val="bg1"/>
                </a:solidFill>
                <a:latin typeface="Elephant" pitchFamily="18" charset="0"/>
              </a:rPr>
              <a:t>Morante </a:t>
            </a:r>
            <a:r>
              <a:rPr lang="es-ES" dirty="0" err="1" smtClean="0">
                <a:solidFill>
                  <a:schemeClr val="bg1"/>
                </a:solidFill>
                <a:latin typeface="Elephant" pitchFamily="18" charset="0"/>
              </a:rPr>
              <a:t>Ronal</a:t>
            </a:r>
            <a:endParaRPr lang="es-ES" dirty="0" smtClean="0">
              <a:solidFill>
                <a:schemeClr val="bg1"/>
              </a:solidFill>
              <a:latin typeface="Elephant" pitchFamily="18" charset="0"/>
            </a:endParaRPr>
          </a:p>
          <a:p>
            <a:r>
              <a:rPr lang="es-ES" dirty="0" err="1" smtClean="0">
                <a:solidFill>
                  <a:schemeClr val="bg1"/>
                </a:solidFill>
                <a:latin typeface="Elephant" pitchFamily="18" charset="0"/>
              </a:rPr>
              <a:t>Tullmo</a:t>
            </a:r>
            <a:r>
              <a:rPr lang="es-ES" dirty="0" smtClean="0">
                <a:solidFill>
                  <a:schemeClr val="bg1"/>
                </a:solidFill>
                <a:latin typeface="Elephant" pitchFamily="18" charset="0"/>
              </a:rPr>
              <a:t> Bryan                                                         </a:t>
            </a:r>
            <a:r>
              <a:rPr lang="es-ES" dirty="0">
                <a:solidFill>
                  <a:srgbClr val="00FF00"/>
                </a:solidFill>
                <a:latin typeface="Elephant" pitchFamily="18" charset="0"/>
              </a:rPr>
              <a:t>Asignatura: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phant" pitchFamily="18" charset="0"/>
              </a:rPr>
              <a:t>                                                                               </a:t>
            </a:r>
            <a:r>
              <a:rPr lang="es-ES" dirty="0" smtClean="0">
                <a:solidFill>
                  <a:schemeClr val="bg1"/>
                </a:solidFill>
                <a:latin typeface="Elephant" pitchFamily="18" charset="0"/>
              </a:rPr>
              <a:t>Empresa y Gestión</a:t>
            </a: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Elephant" pitchFamily="18" charset="0"/>
            </a:endParaRPr>
          </a:p>
          <a:p>
            <a:endParaRPr lang="es-ES" sz="2400" dirty="0"/>
          </a:p>
        </p:txBody>
      </p:sp>
      <p:pic>
        <p:nvPicPr>
          <p:cNvPr id="4" name="Picture 8" descr="https://yt3.ggpht.com/-HWaWZKdfq1Q/AAAAAAAAAAI/AAAAAAAAAAA/CC6L_sKogjs/s900-c-k-no-rj-c0xffffff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36" y="390671"/>
            <a:ext cx="1368152" cy="126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www.abrahamlincoln.edu.pe/wp-content/uploads/2013/10/ibprofile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2" r="14480"/>
          <a:stretch/>
        </p:blipFill>
        <p:spPr bwMode="auto">
          <a:xfrm>
            <a:off x="9821012" y="556396"/>
            <a:ext cx="1368152" cy="126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193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130" y="697417"/>
            <a:ext cx="9404723" cy="886685"/>
          </a:xfrm>
        </p:spPr>
        <p:txBody>
          <a:bodyPr/>
          <a:lstStyle/>
          <a:p>
            <a:r>
              <a:rPr lang="es-EC" sz="2200" b="1" cap="all" dirty="0">
                <a:solidFill>
                  <a:srgbClr val="FFC000"/>
                </a:solidFill>
              </a:rPr>
              <a:t>El Plan Táctico</a:t>
            </a:r>
            <a:br>
              <a:rPr lang="es-EC" sz="2200" b="1" cap="all" dirty="0">
                <a:solidFill>
                  <a:srgbClr val="FFC000"/>
                </a:solidFill>
              </a:rPr>
            </a:br>
            <a:endParaRPr lang="es-EC" sz="2200" b="1" cap="all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5130" y="1584102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s-EC" dirty="0"/>
              <a:t>El plan táctico describe las tácticas que la organización planea utilizar </a:t>
            </a:r>
            <a:r>
              <a:rPr lang="es-EC" dirty="0" smtClean="0"/>
              <a:t>para </a:t>
            </a:r>
            <a:r>
              <a:rPr lang="es-EC" dirty="0"/>
              <a:t>conseguir las ambiciones descritas en el plan estratégico</a:t>
            </a:r>
            <a:r>
              <a:rPr lang="es-EC" dirty="0" smtClean="0"/>
              <a:t>.</a:t>
            </a:r>
          </a:p>
          <a:p>
            <a:pPr marL="457200" indent="-457200">
              <a:buAutoNum type="arabicPeriod"/>
            </a:pPr>
            <a:r>
              <a:rPr lang="es-EC" b="1" dirty="0" smtClean="0">
                <a:solidFill>
                  <a:schemeClr val="bg1"/>
                </a:solidFill>
              </a:rPr>
              <a:t>Metas </a:t>
            </a:r>
            <a:r>
              <a:rPr lang="es-EC" b="1" dirty="0">
                <a:solidFill>
                  <a:schemeClr val="bg1"/>
                </a:solidFill>
              </a:rPr>
              <a:t>Específicas con Fechas </a:t>
            </a:r>
            <a:r>
              <a:rPr lang="es-EC" b="1" dirty="0" smtClean="0">
                <a:solidFill>
                  <a:schemeClr val="bg1"/>
                </a:solidFill>
              </a:rPr>
              <a:t>Límite</a:t>
            </a:r>
          </a:p>
          <a:p>
            <a:pPr marL="457200" indent="-457200">
              <a:buAutoNum type="arabicPeriod"/>
            </a:pPr>
            <a:r>
              <a:rPr lang="es-EC" b="1" dirty="0" smtClean="0">
                <a:solidFill>
                  <a:schemeClr val="bg1"/>
                </a:solidFill>
              </a:rPr>
              <a:t>Presupuestos</a:t>
            </a:r>
          </a:p>
          <a:p>
            <a:pPr marL="457200" indent="-457200">
              <a:buFont typeface="Wingdings 3" charset="2"/>
              <a:buAutoNum type="arabicPeriod"/>
            </a:pPr>
            <a:r>
              <a:rPr lang="es-EC" b="1" dirty="0" smtClean="0">
                <a:solidFill>
                  <a:schemeClr val="bg1"/>
                </a:solidFill>
              </a:rPr>
              <a:t>Recursos</a:t>
            </a:r>
          </a:p>
          <a:p>
            <a:pPr marL="457200" indent="-457200">
              <a:buFont typeface="Wingdings 3" charset="2"/>
              <a:buAutoNum type="arabicPeriod"/>
            </a:pPr>
            <a:r>
              <a:rPr lang="es-EC" b="1" dirty="0">
                <a:solidFill>
                  <a:schemeClr val="bg1"/>
                </a:solidFill>
              </a:rPr>
              <a:t>Marketing, Financiación.</a:t>
            </a: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Picture 2" descr="http://aplusphysics.com/flux/wp-content/uploads/2011/05/student_girl_reading_on_floor_hg_clr_thum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2776" y="3681841"/>
            <a:ext cx="3966693" cy="252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52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130" y="117867"/>
            <a:ext cx="9404723" cy="1400530"/>
          </a:xfrm>
        </p:spPr>
        <p:txBody>
          <a:bodyPr/>
          <a:lstStyle/>
          <a:p>
            <a:pPr algn="ctr"/>
            <a:r>
              <a:rPr lang="es-EC" sz="36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Necesidad de que las organizaciones modifiquen los objetivos e innoven en respuesta a los cambios en los entornos internos y externos</a:t>
            </a:r>
            <a:br>
              <a:rPr lang="es-EC" sz="36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C" sz="36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2247" y="2336253"/>
            <a:ext cx="11286164" cy="4195481"/>
          </a:xfrm>
        </p:spPr>
        <p:txBody>
          <a:bodyPr/>
          <a:lstStyle/>
          <a:p>
            <a:endParaRPr lang="es-EC" sz="2400" b="1" dirty="0" smtClean="0">
              <a:solidFill>
                <a:srgbClr val="FFC000"/>
              </a:solidFill>
            </a:endParaRPr>
          </a:p>
          <a:p>
            <a:endParaRPr lang="es-EC" sz="2400" b="1" dirty="0">
              <a:solidFill>
                <a:srgbClr val="FFC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C" sz="2400" b="1" dirty="0" smtClean="0">
                <a:solidFill>
                  <a:srgbClr val="FFC000"/>
                </a:solidFill>
              </a:rPr>
              <a:t>¿</a:t>
            </a:r>
            <a:r>
              <a:rPr lang="es-EC" sz="2400" b="1" dirty="0">
                <a:solidFill>
                  <a:srgbClr val="FFC000"/>
                </a:solidFill>
              </a:rPr>
              <a:t>Por qué cambian las Organizaciones</a:t>
            </a:r>
            <a:r>
              <a:rPr lang="es-EC" sz="2400" b="1" dirty="0" smtClean="0">
                <a:solidFill>
                  <a:srgbClr val="FFC000"/>
                </a:solidFill>
              </a:rPr>
              <a:t>?</a:t>
            </a:r>
          </a:p>
          <a:p>
            <a:pPr marL="0" indent="0">
              <a:buNone/>
            </a:pPr>
            <a:r>
              <a:rPr lang="es-EC" sz="2400" dirty="0"/>
              <a:t>L</a:t>
            </a:r>
            <a:r>
              <a:rPr lang="es-EC" sz="2400" dirty="0" smtClean="0"/>
              <a:t>as </a:t>
            </a:r>
            <a:r>
              <a:rPr lang="es-EC" sz="2400" dirty="0"/>
              <a:t>organizaciones se ven obligadas a cambiar por razones relacionadas íntimamente con su sobrevivencia, su </a:t>
            </a:r>
            <a:r>
              <a:rPr lang="es-EC" sz="2400" dirty="0" smtClean="0"/>
              <a:t>evolución </a:t>
            </a:r>
            <a:r>
              <a:rPr lang="es-EC" sz="2400" dirty="0"/>
              <a:t>y como respuesta a la búsqueda de un crecimiento programado. </a:t>
            </a:r>
          </a:p>
          <a:p>
            <a:pPr marL="0" indent="0">
              <a:buNone/>
            </a:pPr>
            <a:endParaRPr lang="es-EC" sz="2400" b="1" dirty="0">
              <a:solidFill>
                <a:srgbClr val="FFC000"/>
              </a:solidFill>
            </a:endParaRPr>
          </a:p>
          <a:p>
            <a:endParaRPr lang="es-EC" sz="1500" b="1" cap="al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1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https://encrypted-tbn2.gstatic.com/images?q=tbn:ANd9GcQR_gCLBj8CSKEoDr6dyoYR2HddGV1nNSETMRvVANHHg9c6Dc5N0Q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714" y="4177048"/>
            <a:ext cx="4198513" cy="2339662"/>
          </a:xfrm>
          <a:prstGeom prst="rect">
            <a:avLst/>
          </a:prstGeom>
          <a:ln>
            <a:noFill/>
          </a:ln>
          <a:effectLst>
            <a:glow rad="101600">
              <a:srgbClr val="ED41F1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8940" y="579550"/>
            <a:ext cx="11552349" cy="5655971"/>
          </a:xfrm>
        </p:spPr>
        <p:txBody>
          <a:bodyPr/>
          <a:lstStyle/>
          <a:p>
            <a:pPr marL="0" indent="0">
              <a:buNone/>
            </a:pPr>
            <a:r>
              <a:rPr lang="es-EC" sz="2400" b="1" dirty="0">
                <a:solidFill>
                  <a:srgbClr val="FFC000"/>
                </a:solidFill>
              </a:rPr>
              <a:t>Factores de Cambio en las </a:t>
            </a:r>
            <a:r>
              <a:rPr lang="es-EC" sz="2400" b="1" dirty="0" smtClean="0">
                <a:solidFill>
                  <a:srgbClr val="FFC000"/>
                </a:solidFill>
              </a:rPr>
              <a:t>Organizaciones</a:t>
            </a:r>
          </a:p>
          <a:p>
            <a:pPr marL="0" indent="0">
              <a:buNone/>
            </a:pPr>
            <a:r>
              <a:rPr lang="es-EC" sz="2400" dirty="0" smtClean="0">
                <a:solidFill>
                  <a:srgbClr val="00B0F0"/>
                </a:solidFill>
              </a:rPr>
              <a:t>•</a:t>
            </a:r>
            <a:r>
              <a:rPr lang="es-EC" sz="2400" b="1" dirty="0" smtClean="0">
                <a:solidFill>
                  <a:srgbClr val="00B0F0"/>
                </a:solidFill>
              </a:rPr>
              <a:t>Factores </a:t>
            </a:r>
            <a:r>
              <a:rPr lang="es-EC" sz="2400" b="1" dirty="0">
                <a:solidFill>
                  <a:srgbClr val="00B0F0"/>
                </a:solidFill>
              </a:rPr>
              <a:t>de Cambio Externas:</a:t>
            </a:r>
            <a:r>
              <a:rPr lang="es-EC" sz="2400" dirty="0">
                <a:solidFill>
                  <a:srgbClr val="00B0F0"/>
                </a:solidFill>
              </a:rPr>
              <a:t> </a:t>
            </a:r>
            <a:r>
              <a:rPr lang="es-EC" sz="2400" dirty="0" smtClean="0"/>
              <a:t>la </a:t>
            </a:r>
            <a:r>
              <a:rPr lang="es-EC" sz="2400" dirty="0"/>
              <a:t>administración tiene poco control sobre el fuerte impacto de numerosas fuerzas de cambio </a:t>
            </a:r>
            <a:r>
              <a:rPr lang="es-EC" sz="2400" dirty="0" smtClean="0"/>
              <a:t>externas.</a:t>
            </a:r>
          </a:p>
          <a:p>
            <a:pPr marL="0" indent="0">
              <a:buNone/>
            </a:pPr>
            <a:r>
              <a:rPr lang="es-EC" sz="2400" dirty="0" smtClean="0"/>
              <a:t>Los </a:t>
            </a:r>
            <a:r>
              <a:rPr lang="es-EC" sz="2400" dirty="0"/>
              <a:t>factores de cambio externas son ajena a la organización y tienen un fuerte impacto en el desarrollo y cambio organizacional</a:t>
            </a:r>
            <a:endParaRPr lang="es-EC" sz="24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r>
              <a:rPr lang="es-EC" sz="2400" b="1" dirty="0" smtClean="0">
                <a:solidFill>
                  <a:srgbClr val="00B0F0"/>
                </a:solidFill>
              </a:rPr>
              <a:t>•Factores </a:t>
            </a:r>
            <a:r>
              <a:rPr lang="es-EC" sz="2400" b="1" dirty="0">
                <a:solidFill>
                  <a:srgbClr val="00B0F0"/>
                </a:solidFill>
              </a:rPr>
              <a:t>de Cambio Internas:</a:t>
            </a:r>
            <a:r>
              <a:rPr lang="es-EC" sz="2400" dirty="0">
                <a:solidFill>
                  <a:srgbClr val="00B0F0"/>
                </a:solidFill>
              </a:rPr>
              <a:t> </a:t>
            </a:r>
            <a:r>
              <a:rPr lang="es-EC" sz="2400" dirty="0"/>
              <a:t>las fuerzas de cambio también pueden venir del interior de las organizaciones, estas pueden resultar de diferentes metas organizacionales o de </a:t>
            </a:r>
            <a:r>
              <a:rPr lang="es-EC" sz="2400" dirty="0" smtClean="0"/>
              <a:t>nuevos desafíos.</a:t>
            </a:r>
          </a:p>
          <a:p>
            <a:pPr marL="0" indent="0">
              <a:buNone/>
            </a:pPr>
            <a:r>
              <a:rPr lang="es-EC" sz="2400" dirty="0"/>
              <a:t>Los factores de cambio internas, ejercen presión de cambio en una organización</a:t>
            </a:r>
          </a:p>
        </p:txBody>
      </p:sp>
    </p:spTree>
    <p:extLst>
      <p:ext uri="{BB962C8B-B14F-4D97-AF65-F5344CB8AC3E}">
        <p14:creationId xmlns:p14="http://schemas.microsoft.com/office/powerpoint/2010/main" val="38625468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6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ETICOS Y RESPONSABILIDAD SOCIAL DE LA EMPRESA</a:t>
            </a:r>
            <a:endParaRPr lang="es-EC" sz="36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5176" y="1853248"/>
            <a:ext cx="3621713" cy="33755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33" y="2986826"/>
            <a:ext cx="5039783" cy="224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6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953038"/>
            <a:ext cx="8946541" cy="5295362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La ética y la responsabilidad social son conceptos que la sociedad ha aplicado en su actuar desde tiempos atrás, y han sido introducidos en las organizaciones </a:t>
            </a:r>
          </a:p>
          <a:p>
            <a:pPr marL="0" indent="0">
              <a:buNone/>
            </a:pPr>
            <a:r>
              <a:rPr lang="es-ES" dirty="0"/>
              <a:t>La ética tiene que ver con la axiología, o sea con los valores que son reflejados en la cultura empresarial como normas y principios, y que tienen como fin alcanzar una mayor armonía con la sociedad </a:t>
            </a: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415" y="3104977"/>
            <a:ext cx="5203064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3702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 </a:t>
            </a:r>
            <a:r>
              <a:rPr lang="es-ES" sz="2400" b="1" dirty="0">
                <a:solidFill>
                  <a:srgbClr val="FFC000"/>
                </a:solidFill>
              </a:rPr>
              <a:t>La OIT(Organización Internacional del Trabajo)</a:t>
            </a:r>
            <a:endParaRPr lang="es-EC" sz="2400" b="1" dirty="0">
              <a:solidFill>
                <a:srgbClr val="FFC00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549" y="2275838"/>
            <a:ext cx="3277874" cy="33908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639" y="1950488"/>
            <a:ext cx="5434885" cy="445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4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600" b="1" dirty="0">
                <a:solidFill>
                  <a:srgbClr val="FFC000"/>
                </a:solidFill>
              </a:rPr>
              <a:t>¿Por qué deberían las empresas adquirir responsabilidad social?</a:t>
            </a:r>
            <a:r>
              <a:rPr lang="es-ES" sz="2400" b="1" dirty="0">
                <a:solidFill>
                  <a:srgbClr val="FFC000"/>
                </a:solidFill>
              </a:rPr>
              <a:t/>
            </a:r>
            <a:br>
              <a:rPr lang="es-ES" sz="2400" b="1" dirty="0">
                <a:solidFill>
                  <a:srgbClr val="FFC000"/>
                </a:solidFill>
              </a:rPr>
            </a:br>
            <a:endParaRPr lang="es-EC" sz="2400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La necesidad por la adquisición de Responsabilidad Social por parte de las empresas es brevemente enfatizada por George Steiner . Steiner ha identificado tres fundamentos: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1. Las empresas son criaturas de la sociedad y deberían, por tanto, responder a sus reclamaciones.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2. El propio interés a largo plazo de la empresa se sirve mejor cuando la empresa adquiere Responsabilidad Social.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3. Es moral y correcto el hacerlo así.</a:t>
            </a:r>
          </a:p>
          <a:p>
            <a:pPr marL="0" indent="0">
              <a:buNone/>
            </a:pPr>
            <a:endParaRPr lang="es-ES" dirty="0"/>
          </a:p>
          <a:p>
            <a:endParaRPr lang="es-EC" dirty="0"/>
          </a:p>
        </p:txBody>
      </p:sp>
      <p:pic>
        <p:nvPicPr>
          <p:cNvPr id="4" name="Picture 8" descr="http://escribirya.com/wp-content/uploads/2014/02/leyendo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174" y="4478034"/>
            <a:ext cx="2697053" cy="197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81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47227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99215" y="682580"/>
            <a:ext cx="6815669" cy="1326521"/>
          </a:xfrm>
        </p:spPr>
        <p:txBody>
          <a:bodyPr>
            <a:normAutofit fontScale="90000"/>
          </a:bodyPr>
          <a:lstStyle/>
          <a:p>
            <a:r>
              <a:rPr lang="es-EC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ORGANIZACIONALES</a:t>
            </a:r>
            <a:r>
              <a:rPr lang="es-EC" dirty="0">
                <a:solidFill>
                  <a:srgbClr val="FFFF00"/>
                </a:solidFill>
              </a:rPr>
              <a:t/>
            </a:r>
            <a:br>
              <a:rPr lang="es-EC" dirty="0">
                <a:solidFill>
                  <a:srgbClr val="FFFF00"/>
                </a:solidFill>
              </a:rPr>
            </a:br>
            <a:endParaRPr lang="es-EC" dirty="0">
              <a:solidFill>
                <a:srgbClr val="FFFF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88643" y="1571223"/>
            <a:ext cx="10341734" cy="4919729"/>
          </a:xfrm>
        </p:spPr>
        <p:txBody>
          <a:bodyPr/>
          <a:lstStyle/>
          <a:p>
            <a:pPr algn="l"/>
            <a:r>
              <a:rPr lang="es-EC" sz="2400" b="1" dirty="0">
                <a:solidFill>
                  <a:srgbClr val="FFC000"/>
                </a:solidFill>
              </a:rPr>
              <a:t>¿Qué es un objetivo organizacional</a:t>
            </a:r>
            <a:r>
              <a:rPr lang="es-EC" sz="2400" b="1" dirty="0" smtClean="0">
                <a:solidFill>
                  <a:srgbClr val="FFC000"/>
                </a:solidFill>
              </a:rPr>
              <a:t>?</a:t>
            </a:r>
          </a:p>
          <a:p>
            <a:pPr algn="l"/>
            <a:r>
              <a:rPr lang="es-EC" sz="2400" cap="none" dirty="0" smtClean="0">
                <a:solidFill>
                  <a:schemeClr val="tx1"/>
                </a:solidFill>
                <a:latin typeface="Garamond" panose="02020404030301010803" pitchFamily="18" charset="0"/>
              </a:rPr>
              <a:t>Un objetivo organizacional es una situación deseada que la empresa intenta lograr, es una imagen que la organización pretende para el futuro.</a:t>
            </a:r>
          </a:p>
          <a:p>
            <a:r>
              <a:rPr lang="es-EC" sz="2400" cap="none" dirty="0" smtClean="0">
                <a:solidFill>
                  <a:schemeClr val="tx1"/>
                </a:solidFill>
                <a:latin typeface="Garamond" panose="02020404030301010803" pitchFamily="18" charset="0"/>
              </a:rPr>
              <a:t>Los </a:t>
            </a:r>
            <a:r>
              <a:rPr lang="es-EC" sz="2400" cap="none" dirty="0">
                <a:solidFill>
                  <a:schemeClr val="tx1"/>
                </a:solidFill>
                <a:latin typeface="Garamond" panose="02020404030301010803" pitchFamily="18" charset="0"/>
              </a:rPr>
              <a:t>objetivos no son </a:t>
            </a:r>
            <a:r>
              <a:rPr lang="es-EC" sz="2400" cap="none" dirty="0" smtClean="0">
                <a:solidFill>
                  <a:schemeClr val="tx1"/>
                </a:solidFill>
                <a:latin typeface="Garamond" panose="02020404030301010803" pitchFamily="18" charset="0"/>
              </a:rPr>
              <a:t>estáticos, </a:t>
            </a:r>
            <a:r>
              <a:rPr lang="es-EC" sz="2400" cap="none" dirty="0">
                <a:solidFill>
                  <a:schemeClr val="tx1"/>
                </a:solidFill>
                <a:latin typeface="Garamond" panose="02020404030301010803" pitchFamily="18" charset="0"/>
              </a:rPr>
              <a:t>pues están en continua </a:t>
            </a:r>
            <a:r>
              <a:rPr lang="es-EC" sz="2400" cap="none" dirty="0" smtClean="0">
                <a:solidFill>
                  <a:schemeClr val="tx1"/>
                </a:solidFill>
                <a:latin typeface="Garamond" panose="02020404030301010803" pitchFamily="18" charset="0"/>
              </a:rPr>
              <a:t>evolución.</a:t>
            </a:r>
          </a:p>
          <a:p>
            <a:endParaRPr lang="es-EC" sz="2400" cap="none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Imagen 4" descr="http://uasposing.org/doctorado/images/img/meta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146" y="3644689"/>
            <a:ext cx="3837905" cy="257580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0393085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220" y="851962"/>
            <a:ext cx="9404723" cy="976838"/>
          </a:xfrm>
        </p:spPr>
        <p:txBody>
          <a:bodyPr>
            <a:normAutofit fontScale="90000"/>
          </a:bodyPr>
          <a:lstStyle/>
          <a:p>
            <a:pPr algn="ctr"/>
            <a:r>
              <a:rPr lang="es-EC" sz="2400" b="1" cap="all" dirty="0">
                <a:solidFill>
                  <a:srgbClr val="FFC000"/>
                </a:solidFill>
              </a:rPr>
              <a:t>Objetivos organizacionales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chemeClr val="tx1"/>
                </a:solidFill>
              </a:rPr>
              <a:t>Alcanzar y mantener los más altos estándares de satisfacción.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chemeClr val="tx1"/>
                </a:solidFill>
              </a:rPr>
              <a:t>Alineamiento </a:t>
            </a:r>
            <a:r>
              <a:rPr lang="es-ES" dirty="0">
                <a:solidFill>
                  <a:schemeClr val="tx1"/>
                </a:solidFill>
              </a:rPr>
              <a:t>con los mejores proveedores del </a:t>
            </a:r>
            <a:r>
              <a:rPr lang="es-ES" dirty="0" smtClean="0">
                <a:solidFill>
                  <a:schemeClr val="tx1"/>
                </a:solidFill>
              </a:rPr>
              <a:t>mundo.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chemeClr val="tx1"/>
                </a:solidFill>
              </a:rPr>
              <a:t>Ser reconocidos como empleadores de primer nivel.</a:t>
            </a:r>
            <a:endParaRPr lang="es-EC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chemeClr val="tx1"/>
                </a:solidFill>
              </a:rPr>
              <a:t>Somos </a:t>
            </a:r>
            <a:r>
              <a:rPr lang="es-ES" dirty="0">
                <a:solidFill>
                  <a:schemeClr val="tx1"/>
                </a:solidFill>
              </a:rPr>
              <a:t>una organización multicultural. </a:t>
            </a:r>
            <a:endParaRPr lang="es-ES" dirty="0" smtClean="0">
              <a:solidFill>
                <a:schemeClr val="tx1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es-ES" dirty="0">
                <a:solidFill>
                  <a:schemeClr val="tx1"/>
                </a:solidFill>
              </a:rPr>
              <a:t>Ampliar selectivamente nuestro portafolio global de empresas.</a:t>
            </a:r>
            <a:endParaRPr lang="es-EC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ES" dirty="0">
                <a:solidFill>
                  <a:schemeClr val="tx1"/>
                </a:solidFill>
              </a:rPr>
              <a:t>Mantener un diálogo activo con los </a:t>
            </a:r>
            <a:r>
              <a:rPr lang="es-ES" dirty="0" smtClean="0">
                <a:solidFill>
                  <a:schemeClr val="tx1"/>
                </a:solidFill>
              </a:rPr>
              <a:t>gobiernos.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>
                <a:solidFill>
                  <a:schemeClr val="tx1"/>
                </a:solidFill>
              </a:rPr>
              <a:t>Demostrar nuestro compromiso con el desarrollo </a:t>
            </a:r>
            <a:r>
              <a:rPr lang="es-ES" dirty="0" smtClean="0">
                <a:solidFill>
                  <a:schemeClr val="tx1"/>
                </a:solidFill>
              </a:rPr>
              <a:t>sostenible.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>
                <a:solidFill>
                  <a:schemeClr val="tx1"/>
                </a:solidFill>
              </a:rPr>
              <a:t>Tener un desempeño financiero a largo </a:t>
            </a:r>
            <a:r>
              <a:rPr lang="es-ES" dirty="0" smtClean="0">
                <a:solidFill>
                  <a:schemeClr val="tx1"/>
                </a:solidFill>
              </a:rPr>
              <a:t>plazo. 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79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220" y="684537"/>
            <a:ext cx="9404723" cy="770775"/>
          </a:xfrm>
        </p:spPr>
        <p:txBody>
          <a:bodyPr>
            <a:normAutofit fontScale="90000"/>
          </a:bodyPr>
          <a:lstStyle/>
          <a:p>
            <a:pPr algn="ctr"/>
            <a:r>
              <a:rPr lang="es-EC" sz="2400" b="1" cap="all" dirty="0">
                <a:solidFill>
                  <a:srgbClr val="FFC000"/>
                </a:solidFill>
              </a:rPr>
              <a:t>Funciones de los objetivos organizacionales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0" y="1455312"/>
            <a:ext cx="10951315" cy="54026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C" b="1" dirty="0" smtClean="0"/>
              <a:t>Presentación </a:t>
            </a:r>
            <a:r>
              <a:rPr lang="es-EC" b="1" dirty="0"/>
              <a:t>de una situación </a:t>
            </a:r>
            <a:r>
              <a:rPr lang="es-EC" b="1" dirty="0" smtClean="0"/>
              <a:t>futura</a:t>
            </a:r>
            <a:r>
              <a:rPr lang="es-EC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b="1" dirty="0" smtClean="0"/>
              <a:t>Fuente </a:t>
            </a:r>
            <a:r>
              <a:rPr lang="es-EC" b="1" dirty="0"/>
              <a:t>de </a:t>
            </a:r>
            <a:r>
              <a:rPr lang="es-EC" b="1" dirty="0" smtClean="0"/>
              <a:t>legitimidad</a:t>
            </a:r>
            <a:r>
              <a:rPr lang="es-EC" dirty="0" smtClean="0"/>
              <a:t> </a:t>
            </a:r>
            <a:endParaRPr lang="es-EC" dirty="0"/>
          </a:p>
          <a:p>
            <a:pPr>
              <a:buFont typeface="Arial" panose="020B0604020202020204" pitchFamily="34" charset="0"/>
              <a:buChar char="•"/>
            </a:pPr>
            <a:r>
              <a:rPr lang="es-EC" b="1" dirty="0" smtClean="0"/>
              <a:t>Sirven </a:t>
            </a:r>
            <a:r>
              <a:rPr lang="es-EC" b="1" dirty="0"/>
              <a:t>como </a:t>
            </a:r>
            <a:r>
              <a:rPr lang="es-EC" b="1" dirty="0" smtClean="0"/>
              <a:t>estándares</a:t>
            </a:r>
            <a:endParaRPr lang="es-EC" dirty="0"/>
          </a:p>
          <a:p>
            <a:pPr>
              <a:buFont typeface="Arial" panose="020B0604020202020204" pitchFamily="34" charset="0"/>
              <a:buChar char="•"/>
            </a:pPr>
            <a:r>
              <a:rPr lang="es-EC" b="1" dirty="0" smtClean="0"/>
              <a:t> </a:t>
            </a:r>
            <a:r>
              <a:rPr lang="es-EC" b="1" dirty="0"/>
              <a:t>Unidad de </a:t>
            </a:r>
            <a:r>
              <a:rPr lang="es-EC" b="1" dirty="0" smtClean="0"/>
              <a:t>medida</a:t>
            </a:r>
            <a:endParaRPr lang="es-EC" dirty="0"/>
          </a:p>
          <a:p>
            <a:pPr marL="0" indent="0">
              <a:buNone/>
            </a:pPr>
            <a:r>
              <a:rPr lang="es-EC" sz="2400" b="1" cap="all" dirty="0">
                <a:solidFill>
                  <a:srgbClr val="FFC000"/>
                </a:solidFill>
              </a:rPr>
              <a:t>Características de los objetivos </a:t>
            </a:r>
            <a:r>
              <a:rPr lang="es-EC" sz="2400" b="1" cap="all" dirty="0" smtClean="0">
                <a:solidFill>
                  <a:srgbClr val="FFC000"/>
                </a:solidFill>
              </a:rPr>
              <a:t>organizacionales: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b="1" dirty="0" smtClean="0"/>
              <a:t>Claridad                                             </a:t>
            </a:r>
            <a:r>
              <a:rPr lang="es-EC" b="1" dirty="0"/>
              <a:t>.</a:t>
            </a:r>
            <a:r>
              <a:rPr lang="es-EC" b="1" dirty="0" smtClean="0"/>
              <a:t>Flexibilidad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b="1" dirty="0" smtClean="0"/>
              <a:t>Medible </a:t>
            </a:r>
            <a:r>
              <a:rPr lang="es-EC" b="1" dirty="0"/>
              <a:t>o </a:t>
            </a:r>
            <a:r>
              <a:rPr lang="es-EC" b="1" dirty="0" smtClean="0"/>
              <a:t>mesurable</a:t>
            </a:r>
            <a:r>
              <a:rPr lang="es-EC" b="1" dirty="0"/>
              <a:t> </a:t>
            </a:r>
            <a:r>
              <a:rPr lang="es-EC" b="1" dirty="0" smtClean="0"/>
              <a:t>                      </a:t>
            </a:r>
            <a:r>
              <a:rPr lang="es-EC" b="1" dirty="0"/>
              <a:t>.</a:t>
            </a:r>
            <a:r>
              <a:rPr lang="es-EC" b="1" dirty="0" smtClean="0"/>
              <a:t>Realista</a:t>
            </a:r>
            <a:endParaRPr lang="es-EC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C" b="1" dirty="0"/>
              <a:t>e. </a:t>
            </a:r>
            <a:r>
              <a:rPr lang="es-EC" b="1" dirty="0" smtClean="0"/>
              <a:t>Coherente                                       </a:t>
            </a:r>
            <a:r>
              <a:rPr lang="es-EC" b="1" dirty="0" smtClean="0"/>
              <a:t>.</a:t>
            </a:r>
            <a:r>
              <a:rPr lang="es-EC" b="1" dirty="0" smtClean="0"/>
              <a:t>Motivador</a:t>
            </a:r>
            <a:endParaRPr lang="es-EC" b="1" dirty="0"/>
          </a:p>
        </p:txBody>
      </p:sp>
      <p:pic>
        <p:nvPicPr>
          <p:cNvPr id="4" name="Imagen 3" descr="http://mglobalmarketing.es/wp-content/uploads/2015/12/Estrategias-de-Marketi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175" y="3716501"/>
            <a:ext cx="3807450" cy="280020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80883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6255" y="424094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EC" sz="3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Declaración de la Visión </a:t>
            </a:r>
            <a:r>
              <a:rPr lang="es-EC" sz="31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C" sz="31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sz="3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s-EC" sz="31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C" sz="31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sz="31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Declaración </a:t>
            </a:r>
            <a:r>
              <a:rPr lang="es-EC" sz="3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Misión</a:t>
            </a:r>
            <a:r>
              <a:rPr lang="es-EC" sz="25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C" sz="25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C" sz="25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8789" y="1853248"/>
            <a:ext cx="11938715" cy="480508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C" sz="2200" b="1" cap="all" dirty="0">
                <a:solidFill>
                  <a:srgbClr val="FFC000"/>
                </a:solidFill>
              </a:rPr>
              <a:t>DECLARACIÓN DE LA VISIÓN </a:t>
            </a:r>
            <a:br>
              <a:rPr lang="es-EC" sz="2200" b="1" cap="all" dirty="0">
                <a:solidFill>
                  <a:srgbClr val="FFC000"/>
                </a:solidFill>
              </a:rPr>
            </a:br>
            <a:r>
              <a:rPr lang="es-EC" dirty="0"/>
              <a:t/>
            </a:r>
            <a:br>
              <a:rPr lang="es-EC" dirty="0"/>
            </a:br>
            <a:r>
              <a:rPr lang="es-EC" dirty="0"/>
              <a:t>° </a:t>
            </a:r>
            <a:r>
              <a:rPr lang="es-EC" sz="2800" dirty="0">
                <a:solidFill>
                  <a:schemeClr val="tx1"/>
                </a:solidFill>
              </a:rPr>
              <a:t>Motivar a miembros de la empresa</a:t>
            </a:r>
            <a:br>
              <a:rPr lang="es-EC" sz="2800" dirty="0">
                <a:solidFill>
                  <a:schemeClr val="tx1"/>
                </a:solidFill>
              </a:rPr>
            </a:br>
            <a:r>
              <a:rPr lang="es-EC" sz="2800" dirty="0">
                <a:solidFill>
                  <a:schemeClr val="tx1"/>
                </a:solidFill>
              </a:rPr>
              <a:t>° Darle personalidad e identidad. </a:t>
            </a:r>
            <a:br>
              <a:rPr lang="es-EC" sz="2800" dirty="0">
                <a:solidFill>
                  <a:schemeClr val="tx1"/>
                </a:solidFill>
              </a:rPr>
            </a:br>
            <a:r>
              <a:rPr lang="es-EC" sz="2800" dirty="0">
                <a:solidFill>
                  <a:schemeClr val="tx1"/>
                </a:solidFill>
              </a:rPr>
              <a:t>° Programar una imagen positiva.</a:t>
            </a:r>
            <a:br>
              <a:rPr lang="es-EC" sz="2800" dirty="0">
                <a:solidFill>
                  <a:schemeClr val="tx1"/>
                </a:solidFill>
              </a:rPr>
            </a:br>
            <a:r>
              <a:rPr lang="es-EC" sz="2800" dirty="0">
                <a:solidFill>
                  <a:schemeClr val="tx1"/>
                </a:solidFill>
              </a:rPr>
              <a:t>° Ser clara.</a:t>
            </a:r>
            <a:br>
              <a:rPr lang="es-EC" sz="2800" dirty="0">
                <a:solidFill>
                  <a:schemeClr val="tx1"/>
                </a:solidFill>
              </a:rPr>
            </a:br>
            <a:r>
              <a:rPr lang="es-EC" sz="2800" dirty="0">
                <a:solidFill>
                  <a:schemeClr val="tx1"/>
                </a:solidFill>
              </a:rPr>
              <a:t>° Ser breve.</a:t>
            </a:r>
            <a:br>
              <a:rPr lang="es-EC" sz="2800" dirty="0">
                <a:solidFill>
                  <a:schemeClr val="tx1"/>
                </a:solidFill>
              </a:rPr>
            </a:br>
            <a:r>
              <a:rPr lang="es-EC" sz="2800" dirty="0">
                <a:solidFill>
                  <a:schemeClr val="tx1"/>
                </a:solidFill>
              </a:rPr>
              <a:t>° Ser positiva.</a:t>
            </a:r>
            <a:br>
              <a:rPr lang="es-EC" sz="2800" dirty="0">
                <a:solidFill>
                  <a:schemeClr val="tx1"/>
                </a:solidFill>
              </a:rPr>
            </a:br>
            <a:r>
              <a:rPr lang="es-EC" sz="2800" dirty="0">
                <a:solidFill>
                  <a:schemeClr val="tx1"/>
                </a:solidFill>
              </a:rPr>
              <a:t>° Ser desafiante.</a:t>
            </a:r>
          </a:p>
        </p:txBody>
      </p:sp>
      <p:pic>
        <p:nvPicPr>
          <p:cNvPr id="4" name="Imagen 3" descr="http://blog.ar.buscojobs.com/wp-content/uploads/2015/11/comunicaci%C3%B3n-organizacion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656" y="2601532"/>
            <a:ext cx="4031088" cy="32680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54774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3312" y="903479"/>
            <a:ext cx="9404723" cy="757896"/>
          </a:xfrm>
        </p:spPr>
        <p:txBody>
          <a:bodyPr/>
          <a:lstStyle/>
          <a:p>
            <a:r>
              <a:rPr lang="es-EC" sz="2200" b="1" cap="all" dirty="0">
                <a:solidFill>
                  <a:srgbClr val="FFC000"/>
                </a:solidFill>
              </a:rPr>
              <a:t>DECLARACIÓN DE LA MISIÓN</a:t>
            </a:r>
            <a:r>
              <a:rPr lang="es-EC" dirty="0">
                <a:latin typeface="Algerian" panose="04020705040A02060702" pitchFamily="82" charset="0"/>
              </a:rPr>
              <a:t/>
            </a:r>
            <a:br>
              <a:rPr lang="es-EC" dirty="0">
                <a:latin typeface="Algerian" panose="04020705040A02060702" pitchFamily="82" charset="0"/>
              </a:rPr>
            </a:br>
            <a:r>
              <a:rPr lang="es-EC" dirty="0">
                <a:latin typeface="Algerian" panose="04020705040A02060702" pitchFamily="82" charset="0"/>
              </a:rPr>
              <a:t/>
            </a:r>
            <a:br>
              <a:rPr lang="es-EC" dirty="0">
                <a:latin typeface="Algerian" panose="04020705040A02060702" pitchFamily="82" charset="0"/>
              </a:rPr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C" sz="3200" dirty="0">
                <a:latin typeface="Garamond" panose="02020404030301010803" pitchFamily="18" charset="0"/>
              </a:rPr>
              <a:t>Ser una compañía respetada y exitosamente operada en nuestra industria, creando valor para los clientes, empleados, accionistas y comunidad implicada.</a:t>
            </a:r>
          </a:p>
        </p:txBody>
      </p:sp>
      <p:pic>
        <p:nvPicPr>
          <p:cNvPr id="4" name="Imagen 3" descr="https://encrypted-tbn3.gstatic.com/images?q=tbn:ANd9GcQaX5NocaSIT7PErqoGuQK9WGwLSYxnGuDLe1HcIP5cpJptOyQrG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571" y="3902701"/>
            <a:ext cx="2923505" cy="25131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34396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n 3" descr="http://es.wix.com/blog/wp-content/uploads/2013/10/shutterstock_932242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36" y="2863915"/>
            <a:ext cx="3603618" cy="348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z="36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generales, objetivos específicos, estrategias tácticas y su interrelación.</a:t>
            </a:r>
            <a:br>
              <a:rPr lang="es-EC" sz="36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C" sz="36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25284" y="2504093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s-EC" sz="2200" b="1" cap="all" dirty="0">
                <a:solidFill>
                  <a:srgbClr val="FFC000"/>
                </a:solidFill>
              </a:rPr>
              <a:t>OBJETIVOS </a:t>
            </a:r>
            <a:r>
              <a:rPr lang="es-EC" sz="2200" b="1" cap="all" dirty="0" smtClean="0">
                <a:solidFill>
                  <a:srgbClr val="FFC000"/>
                </a:solidFill>
              </a:rPr>
              <a:t>GENERALES</a:t>
            </a:r>
          </a:p>
          <a:p>
            <a:pPr marL="0" indent="0">
              <a:buNone/>
            </a:pPr>
            <a:endParaRPr lang="es-EC" sz="2200" b="1" cap="all" dirty="0">
              <a:solidFill>
                <a:srgbClr val="FFC000"/>
              </a:solidFill>
            </a:endParaRPr>
          </a:p>
          <a:p>
            <a:pPr mar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es-EC" alt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 el l</a:t>
            </a:r>
            <a:r>
              <a:rPr lang="es-EC" altLang="es-EC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lang="es-EC" alt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 del mercado.</a:t>
            </a:r>
            <a:endParaRPr lang="es-EC" altLang="es-EC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es-EC" alt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Incrementar las ventas.</a:t>
            </a:r>
            <a:endParaRPr lang="es-EC" altLang="es-EC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es-EC" alt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Generar mayores utilidades.</a:t>
            </a:r>
            <a:endParaRPr lang="es-EC" altLang="es-EC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es-EC" alt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Obtener una mayor rentabilidad.</a:t>
            </a:r>
            <a:endParaRPr lang="es-EC" altLang="es-EC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es-EC" alt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Lograr una mayor participaci</a:t>
            </a:r>
            <a:r>
              <a:rPr lang="es-EC" altLang="es-EC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lang="es-EC" alt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en el mercado.</a:t>
            </a:r>
            <a:endParaRPr lang="es-EC" altLang="es-EC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es-EC" alt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 una marca l</a:t>
            </a:r>
            <a:r>
              <a:rPr lang="es-EC" altLang="es-EC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lang="es-EC" alt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 en el mercado</a:t>
            </a:r>
            <a:endParaRPr lang="es-EC" altLang="es-EC" sz="1800" dirty="0"/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es-EC" alt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 una marca reconocida por su variedad de dise</a:t>
            </a:r>
            <a:r>
              <a:rPr lang="es-EC" altLang="es-EC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ñ</a:t>
            </a:r>
            <a:r>
              <a:rPr lang="es-EC" alt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os.</a:t>
            </a:r>
            <a:endParaRPr lang="es-EC" altLang="es-EC" sz="1800" dirty="0"/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es-EC" alt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Aumentar los activos.</a:t>
            </a:r>
            <a:endParaRPr lang="es-EC" altLang="es-EC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es-EC" alt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Sobrevivir.</a:t>
            </a:r>
            <a:endParaRPr lang="es-EC" altLang="es-EC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es-EC" alt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Crecer.</a:t>
            </a:r>
            <a:endParaRPr lang="es-EC" altLang="es-EC" sz="1800" dirty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5431" y="3717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91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130" y="710295"/>
            <a:ext cx="9404723" cy="1041231"/>
          </a:xfrm>
        </p:spPr>
        <p:txBody>
          <a:bodyPr/>
          <a:lstStyle/>
          <a:p>
            <a:r>
              <a:rPr lang="es-EC" sz="2200" b="1" cap="all" dirty="0">
                <a:solidFill>
                  <a:srgbClr val="FFC000"/>
                </a:solidFill>
              </a:rPr>
              <a:t>Objetivos específicos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s-EC" dirty="0"/>
              <a:t>Aumentar las ventas mensuales en un 20%.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s-EC" dirty="0"/>
              <a:t>Generar utilidades mensuales mayores a US$20 000 a partir del próximo año.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s-EC" dirty="0"/>
              <a:t>Obtener una rentabilidad anual del 25%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s-EC" dirty="0"/>
              <a:t>Lograr una participación de mercado del 20% para el segundo semestre.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s-EC" dirty="0"/>
              <a:t>Producir un rendimiento anual del 14% sobre la inversión.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s-EC" dirty="0"/>
              <a:t>Elevar la eficiencia de la producción en un 20% para el próximo mes.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s-EC" dirty="0"/>
              <a:t>Vender 10 000 productos al finalizar el primer año.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s-EC" dirty="0"/>
              <a:t>Triplicar la producción para fin de año.</a:t>
            </a:r>
          </a:p>
          <a:p>
            <a:endParaRPr lang="es-EC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78" y="381839"/>
            <a:ext cx="1380458" cy="167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3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130" y="685800"/>
            <a:ext cx="9404723" cy="846786"/>
          </a:xfrm>
        </p:spPr>
        <p:txBody>
          <a:bodyPr/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es-EC" altLang="es-EC" sz="2200" b="1" cap="all" dirty="0">
                <a:solidFill>
                  <a:srgbClr val="FFC000"/>
                </a:solidFill>
              </a:rPr>
              <a:t>¿Qué son los Objetivos estratégicos?</a:t>
            </a:r>
            <a:br>
              <a:rPr lang="es-EC" altLang="es-EC" sz="2200" b="1" cap="all" dirty="0">
                <a:solidFill>
                  <a:srgbClr val="FFC000"/>
                </a:solidFill>
              </a:rPr>
            </a:br>
            <a:r>
              <a:rPr lang="es-EC" altLang="es-EC" sz="2200" b="1" cap="all" dirty="0">
                <a:solidFill>
                  <a:srgbClr val="FFC000"/>
                </a:solidFill>
              </a:rPr>
              <a:t/>
            </a:r>
            <a:br>
              <a:rPr lang="es-EC" altLang="es-EC" sz="2200" b="1" cap="all" dirty="0">
                <a:solidFill>
                  <a:srgbClr val="FFC000"/>
                </a:solidFill>
              </a:rPr>
            </a:br>
            <a:endParaRPr lang="es-EC" sz="2200" b="1" cap="all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2527" y="1866435"/>
            <a:ext cx="8946541" cy="4195481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s-EC" altLang="es-EC" sz="3600" dirty="0"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Los objetivos estratégicos son los fines o metas desarrollados a nivel estratégico que una organización pretende alcanzar a largo plazo.</a:t>
            </a:r>
            <a:r>
              <a:rPr lang="es-EC" altLang="es-EC" sz="3600" dirty="0">
                <a:latin typeface="Garamond" panose="02020404030301010803" pitchFamily="18" charset="0"/>
              </a:rPr>
              <a:t> </a:t>
            </a:r>
            <a:endParaRPr lang="es-EC" altLang="es-EC" sz="3600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s-EC" altLang="es-EC" sz="2400" b="1" cap="all" dirty="0">
                <a:solidFill>
                  <a:srgbClr val="FFC000"/>
                </a:solidFill>
              </a:rPr>
              <a:t>Objetivos estratégicos</a:t>
            </a:r>
          </a:p>
          <a:p>
            <a:pPr lvl="0"/>
            <a:endParaRPr lang="es-EC" altLang="es-EC" sz="1800" dirty="0" smtClean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C" altLang="es-EC" sz="3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s-EC" altLang="es-EC" sz="3800" dirty="0" smtClean="0"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Una </a:t>
            </a:r>
            <a:r>
              <a:rPr lang="es-EC" altLang="es-EC" sz="3800" dirty="0"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mayor participación de mercado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s-EC" altLang="es-EC" sz="3800" dirty="0"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Un rango industrial más alto y seguro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s-EC" altLang="es-EC" sz="3800" dirty="0"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Una calidad más alta del producto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s-EC" altLang="es-EC" sz="3800" dirty="0"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Costos más bajos en relación con los competidores clave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s-EC" altLang="es-EC" sz="3800" dirty="0"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Una línea de productos más amplia o más atractiva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s-EC" altLang="es-EC" sz="3800" dirty="0"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Una reputación más sólida entre los consumidores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s-EC" altLang="es-EC" sz="3800" dirty="0"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Un servicio superior al cliente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s-EC" altLang="es-EC" sz="3800" dirty="0"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Reconocimiento como líder en tecnología y/o innovación de productos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s-EC" altLang="es-EC" sz="3800" dirty="0"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Mayor capacidad para competir en los mercados internacionales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s-EC" altLang="es-EC" sz="3800" dirty="0"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Expansión de las oportunidades de crecimiento.</a:t>
            </a:r>
          </a:p>
          <a:p>
            <a:pPr marL="0" lvl="0" indent="0">
              <a:buNone/>
            </a:pPr>
            <a:endParaRPr lang="es-EC" altLang="es-EC" sz="3200" dirty="0">
              <a:latin typeface="Arial" panose="020B0604020202020204" pitchFamily="34" charset="0"/>
            </a:endParaRPr>
          </a:p>
          <a:p>
            <a:endParaRPr lang="es-EC" dirty="0"/>
          </a:p>
        </p:txBody>
      </p:sp>
      <p:pic>
        <p:nvPicPr>
          <p:cNvPr id="5" name="Imagen 4" descr="http://1.bp.blogspot.com/-b4MS72-4lsI/USuro05PT-I/AAAAAAAACMA/V9Gg1csglk4/s1600/Tema+11.6.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595" y="1866435"/>
            <a:ext cx="2314575" cy="1895475"/>
          </a:xfrm>
          <a:prstGeom prst="rect">
            <a:avLst/>
          </a:prstGeom>
          <a:ln>
            <a:noFill/>
          </a:ln>
          <a:effectLst>
            <a:glow rad="101600">
              <a:srgbClr val="00B0F0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Marcador de conteni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754" y="4584879"/>
            <a:ext cx="3643246" cy="206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98</TotalTime>
  <Words>826</Words>
  <Application>Microsoft Office PowerPoint</Application>
  <PresentationFormat>Panorámica</PresentationFormat>
  <Paragraphs>99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8" baseType="lpstr">
      <vt:lpstr>Algerian</vt:lpstr>
      <vt:lpstr>Arial</vt:lpstr>
      <vt:lpstr>Calibri</vt:lpstr>
      <vt:lpstr>Century Gothic</vt:lpstr>
      <vt:lpstr>Cooper Black</vt:lpstr>
      <vt:lpstr>Elephant</vt:lpstr>
      <vt:lpstr>Garamond</vt:lpstr>
      <vt:lpstr>Times New Roman</vt:lpstr>
      <vt:lpstr>Wingdings</vt:lpstr>
      <vt:lpstr>Wingdings 3</vt:lpstr>
      <vt:lpstr>Ion</vt:lpstr>
      <vt:lpstr>Unidad Educativa      “Rafael Vásconez Gómez”  </vt:lpstr>
      <vt:lpstr>OBJETIVOS ORGANIZACIONALES </vt:lpstr>
      <vt:lpstr>Objetivos organizacionales </vt:lpstr>
      <vt:lpstr>Funciones de los objetivos organizacionales </vt:lpstr>
      <vt:lpstr>Declaración de la Visión  y Declaración de la Misión </vt:lpstr>
      <vt:lpstr>DECLARACIÓN DE LA MISIÓN  </vt:lpstr>
      <vt:lpstr>Objetivos generales, objetivos específicos, estrategias tácticas y su interrelación. </vt:lpstr>
      <vt:lpstr>Objetivos específicos </vt:lpstr>
      <vt:lpstr>¿Qué son los Objetivos estratégicos?  </vt:lpstr>
      <vt:lpstr>El Plan Táctico </vt:lpstr>
      <vt:lpstr>Necesidad de que las organizaciones modifiquen los objetivos e innoven en respuesta a los cambios en los entornos internos y externos </vt:lpstr>
      <vt:lpstr>Presentación de PowerPoint</vt:lpstr>
      <vt:lpstr>OBJETIVOS ETICOS Y RESPONSABILIDAD SOCIAL DE LA EMPRESA</vt:lpstr>
      <vt:lpstr>Presentación de PowerPoint</vt:lpstr>
      <vt:lpstr> La OIT(Organización Internacional del Trabajo)</vt:lpstr>
      <vt:lpstr>¿Por qué deberían las empresas adquirir responsabilidad social?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OBJETIVOS ORGANIZACIONALES</dc:title>
  <dc:creator>Alisson Ayala</dc:creator>
  <cp:lastModifiedBy>Alisson Ayala</cp:lastModifiedBy>
  <cp:revision>13</cp:revision>
  <dcterms:created xsi:type="dcterms:W3CDTF">2016-05-20T03:05:00Z</dcterms:created>
  <dcterms:modified xsi:type="dcterms:W3CDTF">2016-06-20T14:35:49Z</dcterms:modified>
</cp:coreProperties>
</file>